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2" r:id="rId5"/>
    <p:sldId id="258" r:id="rId6"/>
    <p:sldId id="260" r:id="rId7"/>
    <p:sldId id="263" r:id="rId8"/>
    <p:sldId id="268" r:id="rId9"/>
    <p:sldId id="266" r:id="rId10"/>
    <p:sldId id="269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>
        <p:scale>
          <a:sx n="73" d="100"/>
          <a:sy n="73" d="100"/>
        </p:scale>
        <p:origin x="-130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plotArea>
      <c:layout/>
      <c:ofPieChart>
        <c:ofPieType val="pie"/>
        <c:varyColors val="1"/>
        <c:dLbls/>
        <c:gapWidth val="100"/>
        <c:secondPieSize val="75"/>
        <c:serLines/>
      </c:of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Liderança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8.3979252095397847E-2"/>
          <c:y val="0.20815244723713949"/>
          <c:w val="0.38732714036363924"/>
          <c:h val="0.73678688486684263"/>
        </c:manualLayout>
      </c:layout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cat>
            <c:strRef>
              <c:f>Folha1!$A$2:$A$6</c:f>
              <c:strCache>
                <c:ptCount val="5"/>
                <c:pt idx="0">
                  <c:v>Rogério</c:v>
                </c:pt>
                <c:pt idx="1">
                  <c:v>Tiago</c:v>
                </c:pt>
                <c:pt idx="2">
                  <c:v>Rui</c:v>
                </c:pt>
                <c:pt idx="3">
                  <c:v>João</c:v>
                </c:pt>
                <c:pt idx="4">
                  <c:v>Paulo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1669214888197956"/>
          <c:y val="0.25816660982363249"/>
          <c:w val="0.31687258195935147"/>
          <c:h val="0.6367581984033853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pt-P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plotArea>
      <c:layout>
        <c:manualLayout>
          <c:layoutTarget val="inner"/>
          <c:xMode val="edge"/>
          <c:yMode val="edge"/>
          <c:x val="0.18297461898172931"/>
          <c:y val="7.9296193082630209E-2"/>
          <c:w val="0.40204731941761168"/>
          <c:h val="0.66882001018329973"/>
        </c:manualLayout>
      </c:layout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Dia </c:v>
                </c:pt>
              </c:strCache>
            </c:strRef>
          </c:tx>
          <c:spPr>
            <a:ln w="28575">
              <a:noFill/>
            </a:ln>
          </c:spPr>
          <c:cat>
            <c:strRef>
              <c:f>Folha1!$A$2:$A$5</c:f>
              <c:strCache>
                <c:ptCount val="1"/>
                <c:pt idx="0">
                  <c:v>Peq Almoços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200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Semana</c:v>
                </c:pt>
              </c:strCache>
            </c:strRef>
          </c:tx>
          <c:spPr>
            <a:ln w="28575">
              <a:noFill/>
            </a:ln>
          </c:spPr>
          <c:cat>
            <c:strRef>
              <c:f>Folha1!$A$2:$A$5</c:f>
              <c:strCache>
                <c:ptCount val="1"/>
                <c:pt idx="0">
                  <c:v>Peq Almoços</c:v>
                </c:pt>
              </c:strCache>
            </c:strRef>
          </c:cat>
          <c:val>
            <c:numRef>
              <c:f>Folha1!$C$2:$C$5</c:f>
              <c:numCache>
                <c:formatCode>General</c:formatCode>
                <c:ptCount val="4"/>
                <c:pt idx="0">
                  <c:v>1400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Mês</c:v>
                </c:pt>
              </c:strCache>
            </c:strRef>
          </c:tx>
          <c:spPr>
            <a:ln w="28575">
              <a:noFill/>
            </a:ln>
          </c:spPr>
          <c:cat>
            <c:strRef>
              <c:f>Folha1!$A$2:$A$5</c:f>
              <c:strCache>
                <c:ptCount val="1"/>
                <c:pt idx="0">
                  <c:v>Peq Almoços</c:v>
                </c:pt>
              </c:strCache>
            </c:strRef>
          </c:cat>
          <c:val>
            <c:numRef>
              <c:f>Folha1!$D$2:$D$5</c:f>
              <c:numCache>
                <c:formatCode>General</c:formatCode>
                <c:ptCount val="4"/>
                <c:pt idx="0">
                  <c:v>6000</c:v>
                </c:pt>
              </c:numCache>
            </c:numRef>
          </c:val>
        </c:ser>
        <c:dLbls/>
        <c:axId val="78527872"/>
        <c:axId val="78537856"/>
      </c:barChart>
      <c:catAx>
        <c:axId val="78527872"/>
        <c:scaling>
          <c:orientation val="minMax"/>
        </c:scaling>
        <c:axPos val="b"/>
        <c:numFmt formatCode="General" sourceLinked="1"/>
        <c:tickLblPos val="nextTo"/>
        <c:crossAx val="78537856"/>
        <c:crosses val="autoZero"/>
        <c:auto val="1"/>
        <c:lblAlgn val="ctr"/>
        <c:lblOffset val="100"/>
      </c:catAx>
      <c:valAx>
        <c:axId val="78537856"/>
        <c:scaling>
          <c:orientation val="minMax"/>
        </c:scaling>
        <c:axPos val="l"/>
        <c:majorGridlines/>
        <c:numFmt formatCode="General" sourceLinked="1"/>
        <c:tickLblPos val="nextTo"/>
        <c:crossAx val="7852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17574237783119"/>
          <c:y val="0.16972639202065756"/>
          <c:w val="0.18770505808777929"/>
          <c:h val="0.66418740845724689"/>
        </c:manualLayout>
      </c:layout>
    </c:legend>
    <c:plotVisOnly val="1"/>
    <c:dispBlanksAs val="gap"/>
  </c:chart>
  <c:txPr>
    <a:bodyPr/>
    <a:lstStyle/>
    <a:p>
      <a:pPr>
        <a:defRPr sz="1800"/>
      </a:pPr>
      <a:endParaRPr lang="pt-P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view3D>
      <c:perspective val="30"/>
    </c:view3D>
    <c:plotArea>
      <c:layout>
        <c:manualLayout>
          <c:layoutTarget val="inner"/>
          <c:xMode val="edge"/>
          <c:yMode val="edge"/>
          <c:x val="0.23498710661186711"/>
          <c:y val="7.0626207125532969E-2"/>
          <c:w val="0.7355302272811437"/>
          <c:h val="0.82534645669291351"/>
        </c:manualLayout>
      </c:layout>
      <c:line3DChart>
        <c:grouping val="standard"/>
        <c:ser>
          <c:idx val="0"/>
          <c:order val="0"/>
          <c:tx>
            <c:strRef>
              <c:f>Folha1!$B$2</c:f>
              <c:strCache>
                <c:ptCount val="1"/>
                <c:pt idx="0">
                  <c:v>Vendas ( Euros)</c:v>
                </c:pt>
              </c:strCache>
            </c:strRef>
          </c:tx>
          <c:cat>
            <c:strRef>
              <c:f>Folha1!$A$3:$A$5</c:f>
              <c:strCache>
                <c:ptCount val="3"/>
                <c:pt idx="0">
                  <c:v>Dia</c:v>
                </c:pt>
                <c:pt idx="1">
                  <c:v>Semana</c:v>
                </c:pt>
                <c:pt idx="2">
                  <c:v>Mês</c:v>
                </c:pt>
              </c:strCache>
            </c:strRef>
          </c:cat>
          <c:val>
            <c:numRef>
              <c:f>Folha1!$B$3:$B$5</c:f>
              <c:numCache>
                <c:formatCode>General</c:formatCode>
                <c:ptCount val="3"/>
                <c:pt idx="0">
                  <c:v>600</c:v>
                </c:pt>
                <c:pt idx="1">
                  <c:v>4200</c:v>
                </c:pt>
                <c:pt idx="2">
                  <c:v>18000</c:v>
                </c:pt>
              </c:numCache>
            </c:numRef>
          </c:val>
        </c:ser>
        <c:ser>
          <c:idx val="1"/>
          <c:order val="1"/>
          <c:tx>
            <c:strRef>
              <c:f>Folha1!$C$2</c:f>
              <c:strCache>
                <c:ptCount val="1"/>
                <c:pt idx="0">
                  <c:v>Semana</c:v>
                </c:pt>
              </c:strCache>
            </c:strRef>
          </c:tx>
          <c:cat>
            <c:strRef>
              <c:f>Folha1!$A$3:$A$5</c:f>
              <c:strCache>
                <c:ptCount val="3"/>
                <c:pt idx="0">
                  <c:v>Dia</c:v>
                </c:pt>
                <c:pt idx="1">
                  <c:v>Semana</c:v>
                </c:pt>
                <c:pt idx="2">
                  <c:v>Mês</c:v>
                </c:pt>
              </c:strCache>
            </c:strRef>
          </c:cat>
          <c:val>
            <c:numRef>
              <c:f>Folha1!$C$3:$C$5</c:f>
            </c:numRef>
          </c:val>
        </c:ser>
        <c:ser>
          <c:idx val="2"/>
          <c:order val="2"/>
          <c:tx>
            <c:strRef>
              <c:f>Folha1!$D$2</c:f>
              <c:strCache>
                <c:ptCount val="1"/>
                <c:pt idx="0">
                  <c:v>Mês</c:v>
                </c:pt>
              </c:strCache>
            </c:strRef>
          </c:tx>
          <c:cat>
            <c:strRef>
              <c:f>Folha1!$A$3:$A$5</c:f>
              <c:strCache>
                <c:ptCount val="3"/>
                <c:pt idx="0">
                  <c:v>Dia</c:v>
                </c:pt>
                <c:pt idx="1">
                  <c:v>Semana</c:v>
                </c:pt>
                <c:pt idx="2">
                  <c:v>Mês</c:v>
                </c:pt>
              </c:strCache>
            </c:strRef>
          </c:cat>
          <c:val>
            <c:numRef>
              <c:f>Folha1!$D$3:$D$5</c:f>
            </c:numRef>
          </c:val>
        </c:ser>
        <c:ser>
          <c:idx val="3"/>
          <c:order val="3"/>
          <c:tx>
            <c:strRef>
              <c:f>Folha1!$E$2</c:f>
              <c:strCache>
                <c:ptCount val="1"/>
                <c:pt idx="0">
                  <c:v>Custos</c:v>
                </c:pt>
              </c:strCache>
            </c:strRef>
          </c:tx>
          <c:spPr>
            <a:ln w="25400">
              <a:noFill/>
            </a:ln>
          </c:spPr>
          <c:cat>
            <c:strRef>
              <c:f>Folha1!$A$3:$A$5</c:f>
              <c:strCache>
                <c:ptCount val="3"/>
                <c:pt idx="0">
                  <c:v>Dia</c:v>
                </c:pt>
                <c:pt idx="1">
                  <c:v>Semana</c:v>
                </c:pt>
                <c:pt idx="2">
                  <c:v>Mês</c:v>
                </c:pt>
              </c:strCache>
            </c:strRef>
          </c:cat>
          <c:val>
            <c:numRef>
              <c:f>Folha1!$E$3:$E$5</c:f>
              <c:numCache>
                <c:formatCode>General</c:formatCode>
                <c:ptCount val="3"/>
                <c:pt idx="0">
                  <c:v>300</c:v>
                </c:pt>
                <c:pt idx="1">
                  <c:v>2100</c:v>
                </c:pt>
                <c:pt idx="2">
                  <c:v>11650</c:v>
                </c:pt>
              </c:numCache>
            </c:numRef>
          </c:val>
        </c:ser>
        <c:dLbls/>
        <c:axId val="45884160"/>
        <c:axId val="45885696"/>
        <c:axId val="78639104"/>
      </c:line3DChart>
      <c:catAx>
        <c:axId val="45884160"/>
        <c:scaling>
          <c:orientation val="minMax"/>
        </c:scaling>
        <c:axPos val="b"/>
        <c:tickLblPos val="nextTo"/>
        <c:crossAx val="45885696"/>
        <c:crosses val="autoZero"/>
        <c:auto val="1"/>
        <c:lblAlgn val="ctr"/>
        <c:lblOffset val="100"/>
      </c:catAx>
      <c:valAx>
        <c:axId val="45885696"/>
        <c:scaling>
          <c:orientation val="minMax"/>
        </c:scaling>
        <c:axPos val="l"/>
        <c:majorGridlines/>
        <c:numFmt formatCode="General" sourceLinked="1"/>
        <c:tickLblPos val="nextTo"/>
        <c:crossAx val="45884160"/>
        <c:crosses val="autoZero"/>
        <c:crossBetween val="between"/>
      </c:valAx>
      <c:serAx>
        <c:axId val="78639104"/>
        <c:scaling>
          <c:orientation val="minMax"/>
        </c:scaling>
        <c:delete val="1"/>
        <c:axPos val="b"/>
        <c:tickLblPos val="none"/>
        <c:crossAx val="45885696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pt-PT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0.7377</cdr:x>
      <cdr:y>0.4458</cdr:y>
    </cdr:from>
    <cdr:to>
      <cdr:x>1</cdr:x>
      <cdr:y>0.58658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3240360" y="1368152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PT" sz="1800" dirty="0" smtClean="0"/>
            <a:t>Custos</a:t>
          </a:r>
          <a:endParaRPr lang="pt-PT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B183-D15A-41BD-8F56-F36143C1AB37}" type="datetimeFigureOut">
              <a:rPr lang="pt-PT" smtClean="0"/>
              <a:pPr/>
              <a:t>19-07-2012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4C2-847F-48D4-937F-2980341359A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48433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B183-D15A-41BD-8F56-F36143C1AB37}" type="datetimeFigureOut">
              <a:rPr lang="pt-PT" smtClean="0"/>
              <a:pPr/>
              <a:t>19-07-2012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4C2-847F-48D4-937F-2980341359A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5737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B183-D15A-41BD-8F56-F36143C1AB37}" type="datetimeFigureOut">
              <a:rPr lang="pt-PT" smtClean="0"/>
              <a:pPr/>
              <a:t>19-07-2012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4C2-847F-48D4-937F-2980341359A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5810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B183-D15A-41BD-8F56-F36143C1AB37}" type="datetimeFigureOut">
              <a:rPr lang="pt-PT" smtClean="0"/>
              <a:pPr/>
              <a:t>19-07-2012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4C2-847F-48D4-937F-2980341359A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52534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B183-D15A-41BD-8F56-F36143C1AB37}" type="datetimeFigureOut">
              <a:rPr lang="pt-PT" smtClean="0"/>
              <a:pPr/>
              <a:t>19-07-2012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4C2-847F-48D4-937F-2980341359A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2546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B183-D15A-41BD-8F56-F36143C1AB37}" type="datetimeFigureOut">
              <a:rPr lang="pt-PT" smtClean="0"/>
              <a:pPr/>
              <a:t>19-07-2012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4C2-847F-48D4-937F-2980341359A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49780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B183-D15A-41BD-8F56-F36143C1AB37}" type="datetimeFigureOut">
              <a:rPr lang="pt-PT" smtClean="0"/>
              <a:pPr/>
              <a:t>19-07-2012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4C2-847F-48D4-937F-2980341359A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0969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B183-D15A-41BD-8F56-F36143C1AB37}" type="datetimeFigureOut">
              <a:rPr lang="pt-PT" smtClean="0"/>
              <a:pPr/>
              <a:t>19-07-2012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4C2-847F-48D4-937F-2980341359A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5573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B183-D15A-41BD-8F56-F36143C1AB37}" type="datetimeFigureOut">
              <a:rPr lang="pt-PT" smtClean="0"/>
              <a:pPr/>
              <a:t>19-07-2012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4C2-847F-48D4-937F-2980341359A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4541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B183-D15A-41BD-8F56-F36143C1AB37}" type="datetimeFigureOut">
              <a:rPr lang="pt-PT" smtClean="0"/>
              <a:pPr/>
              <a:t>19-07-2012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4C2-847F-48D4-937F-2980341359A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7903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B183-D15A-41BD-8F56-F36143C1AB37}" type="datetimeFigureOut">
              <a:rPr lang="pt-PT" smtClean="0"/>
              <a:pPr/>
              <a:t>19-07-2012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A4C2-847F-48D4-937F-2980341359A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83812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B183-D15A-41BD-8F56-F36143C1AB37}" type="datetimeFigureOut">
              <a:rPr lang="pt-PT" smtClean="0"/>
              <a:pPr/>
              <a:t>19-07-2012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CA4C2-847F-48D4-937F-2980341359A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3225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5328" y="980728"/>
            <a:ext cx="3734321" cy="338184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453679" y="311839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chemeClr val="tx2"/>
                </a:solidFill>
              </a:rPr>
              <a:t>Leve</a:t>
            </a:r>
            <a:endParaRPr lang="pt-PT" sz="3600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89769" y="2472066"/>
            <a:ext cx="556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chemeClr val="tx2"/>
                </a:solidFill>
              </a:rPr>
              <a:t>é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216084"/>
            <a:ext cx="1560654" cy="11704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5198030"/>
            <a:ext cx="1539698" cy="117049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6533" y="5183966"/>
            <a:ext cx="1559969" cy="11699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5169389"/>
            <a:ext cx="1712653" cy="118455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801332" y="4716394"/>
            <a:ext cx="3688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000" dirty="0" smtClean="0"/>
              <a:t>PAR – Pequenos Almoços Rápidos</a:t>
            </a:r>
            <a:endParaRPr lang="pt-PT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272114" y="135347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chemeClr val="tx2"/>
                </a:solidFill>
              </a:rPr>
              <a:t>Par</a:t>
            </a:r>
            <a:endParaRPr lang="pt-PT" sz="3600" dirty="0">
              <a:solidFill>
                <a:schemeClr val="tx2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7108" y="5169389"/>
            <a:ext cx="1659940" cy="11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15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32475"/>
            <a:ext cx="7200800" cy="1452309"/>
          </a:xfrm>
        </p:spPr>
        <p:txBody>
          <a:bodyPr>
            <a:normAutofit/>
          </a:bodyPr>
          <a:lstStyle/>
          <a:p>
            <a:r>
              <a:rPr lang="pt-PT" sz="3600" dirty="0" smtClean="0"/>
              <a:t>Projeção de vendas e ganhos/custos</a:t>
            </a:r>
            <a:endParaRPr lang="pt-PT" sz="36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648982417"/>
              </p:ext>
            </p:extLst>
          </p:nvPr>
        </p:nvGraphicFramePr>
        <p:xfrm>
          <a:off x="1907704" y="1772816"/>
          <a:ext cx="5544616" cy="175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xmlns="" val="1822204636"/>
              </p:ext>
            </p:extLst>
          </p:nvPr>
        </p:nvGraphicFramePr>
        <p:xfrm>
          <a:off x="2411760" y="3645024"/>
          <a:ext cx="4392488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499992" y="42930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Ganhos (Euros)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63888" y="141521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Vendas</a:t>
            </a:r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77272"/>
            <a:ext cx="9017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89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5760"/>
            <a:ext cx="8928992" cy="1118984"/>
          </a:xfrm>
        </p:spPr>
        <p:txBody>
          <a:bodyPr>
            <a:normAutofit/>
          </a:bodyPr>
          <a:lstStyle/>
          <a:p>
            <a:r>
              <a:rPr lang="pt-PT" dirty="0" smtClean="0"/>
              <a:t>Empresa de Catering/Alimentação 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331620"/>
            <a:ext cx="8496944" cy="2376264"/>
          </a:xfrm>
        </p:spPr>
        <p:txBody>
          <a:bodyPr>
            <a:normAutofit/>
          </a:bodyPr>
          <a:lstStyle/>
          <a:p>
            <a:r>
              <a:rPr lang="pt-PT" dirty="0" smtClean="0"/>
              <a:t>Estrutura Organizacional:</a:t>
            </a:r>
          </a:p>
          <a:p>
            <a:endParaRPr lang="pt-PT" sz="1600" dirty="0"/>
          </a:p>
          <a:p>
            <a:r>
              <a:rPr lang="pt-PT" sz="1600" dirty="0" smtClean="0"/>
              <a:t>Liderança partilhada aberta com um CEO Organizador e 4 Colaboradores;</a:t>
            </a:r>
          </a:p>
          <a:p>
            <a:r>
              <a:rPr lang="pt-PT" sz="1600" dirty="0" smtClean="0"/>
              <a:t>As tarefas irão ser partilhadas seguindo regras de higiene e de sustentabilidade.</a:t>
            </a:r>
          </a:p>
          <a:p>
            <a:r>
              <a:rPr lang="pt-PT" sz="1600" dirty="0" smtClean="0"/>
              <a:t>Colaboradores e CEO  terão direitos iguais e as suas opiniões respeitadas com vista a um bom ambiente de trabalho. </a:t>
            </a:r>
            <a:endParaRPr lang="pt-PT" sz="1600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xmlns="" val="4253361975"/>
              </p:ext>
            </p:extLst>
          </p:nvPr>
        </p:nvGraphicFramePr>
        <p:xfrm>
          <a:off x="1524000" y="5415280"/>
          <a:ext cx="6096000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xmlns="" val="4037028467"/>
              </p:ext>
            </p:extLst>
          </p:nvPr>
        </p:nvGraphicFramePr>
        <p:xfrm>
          <a:off x="2123728" y="3811944"/>
          <a:ext cx="5265110" cy="27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58515"/>
            <a:ext cx="9334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36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2235" y="1988840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Somos uma empresa jovem e dinâmica que tem como objetivo </a:t>
            </a:r>
            <a:r>
              <a:rPr lang="pt-PT" dirty="0" smtClean="0"/>
              <a:t>facilitar </a:t>
            </a:r>
            <a:r>
              <a:rPr lang="pt-PT" dirty="0"/>
              <a:t>o quotidiano </a:t>
            </a:r>
            <a:r>
              <a:rPr lang="pt-PT" dirty="0" smtClean="0"/>
              <a:t>com </a:t>
            </a:r>
            <a:r>
              <a:rPr lang="pt-PT" dirty="0"/>
              <a:t>um serviço de pequenos-almoços e lanches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r>
              <a:rPr lang="pt-PT" dirty="0"/>
              <a:t>Conseguimos fazer o seu pequeno-almoço e/ou lanche todos os dias, sem que tenha preocupações e rotinas desnecessárias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r>
              <a:rPr lang="pt-PT" dirty="0"/>
              <a:t>Prezamos a qualidade do serviço que prestamos, pois sabemos que só assim os clientes </a:t>
            </a:r>
            <a:r>
              <a:rPr lang="pt-PT" dirty="0" smtClean="0"/>
              <a:t>nos continuarão </a:t>
            </a:r>
            <a:r>
              <a:rPr lang="pt-PT" dirty="0"/>
              <a:t>a procurar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r>
              <a:rPr lang="pt-PT" dirty="0" smtClean="0"/>
              <a:t>Iniciamos </a:t>
            </a:r>
            <a:r>
              <a:rPr lang="pt-PT" dirty="0"/>
              <a:t>em 2012 uma nova </a:t>
            </a:r>
            <a:r>
              <a:rPr lang="pt-PT" dirty="0" smtClean="0"/>
              <a:t>era, </a:t>
            </a:r>
            <a:r>
              <a:rPr lang="pt-PT" dirty="0"/>
              <a:t>com </a:t>
            </a:r>
            <a:r>
              <a:rPr lang="pt-PT" dirty="0" smtClean="0"/>
              <a:t>o novo serviço, </a:t>
            </a:r>
            <a:r>
              <a:rPr lang="pt-PT" dirty="0"/>
              <a:t>que desejamos </a:t>
            </a:r>
            <a:r>
              <a:rPr lang="pt-PT" dirty="0" smtClean="0"/>
              <a:t>seja </a:t>
            </a:r>
            <a:r>
              <a:rPr lang="pt-PT" dirty="0"/>
              <a:t>uma ajuda no seu dia-a-dia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6042" y="5877272"/>
            <a:ext cx="9017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2235" y="69269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Introdução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xmlns="" val="19002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3178696" cy="936104"/>
          </a:xfrm>
        </p:spPr>
        <p:txBody>
          <a:bodyPr>
            <a:normAutofit/>
          </a:bodyPr>
          <a:lstStyle/>
          <a:p>
            <a:pPr algn="l"/>
            <a:r>
              <a:rPr lang="pt-PT" sz="3200" dirty="0" smtClean="0"/>
              <a:t>Banca</a:t>
            </a:r>
            <a:r>
              <a:rPr lang="pt-PT" sz="3600" dirty="0" smtClean="0"/>
              <a:t> </a:t>
            </a:r>
            <a:endParaRPr lang="pt-PT" sz="3600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274710"/>
            <a:ext cx="6120680" cy="460830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09906">
            <a:off x="4518424" y="4214565"/>
            <a:ext cx="1667526" cy="132669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77272"/>
            <a:ext cx="9017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26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40720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Orçamento</a:t>
            </a:r>
            <a:endParaRPr lang="pt-PT" sz="3200" dirty="0"/>
          </a:p>
        </p:txBody>
      </p:sp>
      <p:sp>
        <p:nvSpPr>
          <p:cNvPr id="9" name="Rectângulo 8"/>
          <p:cNvSpPr/>
          <p:nvPr/>
        </p:nvSpPr>
        <p:spPr>
          <a:xfrm>
            <a:off x="539552" y="1196752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Constituição de Sociedade: 360</a:t>
            </a:r>
            <a:r>
              <a:rPr lang="pt-PT" dirty="0" smtClean="0"/>
              <a:t>€ </a:t>
            </a:r>
            <a:r>
              <a:rPr lang="pt-PT" dirty="0" smtClean="0">
                <a:solidFill>
                  <a:srgbClr val="FF0000"/>
                </a:solidFill>
              </a:rPr>
              <a:t>por associado</a:t>
            </a:r>
            <a:endParaRPr lang="pt-PT" dirty="0" smtClean="0">
              <a:solidFill>
                <a:srgbClr val="FF0000"/>
              </a:solidFill>
            </a:endParaRPr>
          </a:p>
          <a:p>
            <a:r>
              <a:rPr lang="pt-PT" dirty="0" smtClean="0"/>
              <a:t>Publicidade: 270€, 150€ para impressão do logotipo no Automóvel e 120€ para impressão de panfletos;</a:t>
            </a:r>
          </a:p>
          <a:p>
            <a:r>
              <a:rPr lang="pt-PT" dirty="0" smtClean="0"/>
              <a:t>Renumeração Mensal: 485€ por pessoa;</a:t>
            </a:r>
          </a:p>
          <a:p>
            <a:r>
              <a:rPr lang="pt-PT" dirty="0" smtClean="0"/>
              <a:t>Gasóleo nas deslocações da viatura: 150€ mês;</a:t>
            </a:r>
          </a:p>
          <a:p>
            <a:r>
              <a:rPr lang="pt-PT" dirty="0" smtClean="0"/>
              <a:t>2 Bancas: 3.000€;</a:t>
            </a:r>
          </a:p>
          <a:p>
            <a:r>
              <a:rPr lang="pt-PT" dirty="0" smtClean="0"/>
              <a:t>2 Arcas </a:t>
            </a:r>
            <a:r>
              <a:rPr lang="pt-PT" dirty="0" smtClean="0"/>
              <a:t>frigor</a:t>
            </a:r>
            <a:r>
              <a:rPr lang="pt-PT" dirty="0" smtClean="0">
                <a:solidFill>
                  <a:srgbClr val="FF0000"/>
                </a:solidFill>
              </a:rPr>
              <a:t>í</a:t>
            </a:r>
            <a:r>
              <a:rPr lang="pt-PT" dirty="0" smtClean="0"/>
              <a:t>ficas</a:t>
            </a:r>
            <a:r>
              <a:rPr lang="pt-PT" dirty="0" smtClean="0"/>
              <a:t>: 450€;</a:t>
            </a:r>
          </a:p>
          <a:p>
            <a:r>
              <a:rPr lang="pt-PT" dirty="0" smtClean="0"/>
              <a:t>8 Uniformes: 500€;</a:t>
            </a:r>
            <a:endParaRPr lang="pt-PT" dirty="0"/>
          </a:p>
          <a:p>
            <a:r>
              <a:rPr lang="pt-PT" dirty="0"/>
              <a:t>Desinfetante para as mãos: 5€ garrafa de 100 ml</a:t>
            </a:r>
            <a:r>
              <a:rPr lang="pt-PT" dirty="0" smtClean="0"/>
              <a:t>;</a:t>
            </a:r>
          </a:p>
          <a:p>
            <a:r>
              <a:rPr lang="pt-PT" dirty="0"/>
              <a:t>Luvas: 2.70€ Embalagem de 1000</a:t>
            </a:r>
            <a:r>
              <a:rPr lang="pt-PT" dirty="0" smtClean="0"/>
              <a:t>;</a:t>
            </a:r>
          </a:p>
          <a:p>
            <a:r>
              <a:rPr lang="pt-PT" dirty="0"/>
              <a:t>Guardanapos 33*33: 49 cêntimos embalagem de 100 unidades;</a:t>
            </a:r>
          </a:p>
          <a:p>
            <a:r>
              <a:rPr lang="pt-PT" dirty="0"/>
              <a:t>Água sem gás: 13 cêntimos a unidade</a:t>
            </a:r>
            <a:r>
              <a:rPr lang="pt-PT" dirty="0" smtClean="0"/>
              <a:t>;</a:t>
            </a:r>
          </a:p>
          <a:p>
            <a:r>
              <a:rPr lang="pt-PT" dirty="0" smtClean="0"/>
              <a:t>Sumo: 40 cêntimos a unidade;</a:t>
            </a:r>
          </a:p>
          <a:p>
            <a:r>
              <a:rPr lang="pt-PT" dirty="0" smtClean="0"/>
              <a:t>Iogurte: 37 cêntimos a unidade;</a:t>
            </a:r>
          </a:p>
          <a:p>
            <a:r>
              <a:rPr lang="pt-PT" dirty="0"/>
              <a:t>Bolo: 35 cêntimos a unidade</a:t>
            </a:r>
            <a:r>
              <a:rPr lang="pt-PT" dirty="0" smtClean="0"/>
              <a:t>;</a:t>
            </a:r>
          </a:p>
          <a:p>
            <a:r>
              <a:rPr lang="pt-PT" dirty="0" smtClean="0"/>
              <a:t>Pão: 17 cêntimos a unidade;</a:t>
            </a:r>
          </a:p>
          <a:p>
            <a:r>
              <a:rPr lang="pt-PT" dirty="0" smtClean="0"/>
              <a:t>Queijo Kg: 3.79€;</a:t>
            </a:r>
          </a:p>
          <a:p>
            <a:r>
              <a:rPr lang="pt-PT" dirty="0" smtClean="0"/>
              <a:t>Fiambre 2*125gr: 99 cêntimos;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05264"/>
            <a:ext cx="901700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932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8"/>
            <a:ext cx="9144000" cy="686165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16426" y="274368"/>
            <a:ext cx="6048672" cy="477054"/>
          </a:xfrm>
          <a:prstGeom prst="rect">
            <a:avLst/>
          </a:prstGeom>
          <a:gradFill>
            <a:gsLst>
              <a:gs pos="53000">
                <a:schemeClr val="accent6">
                  <a:lumMod val="75000"/>
                </a:schemeClr>
              </a:gs>
              <a:gs pos="86000">
                <a:srgbClr val="FFFF00"/>
              </a:gs>
              <a:gs pos="100000">
                <a:srgbClr val="FFFF00"/>
              </a:gs>
            </a:gsLst>
          </a:gradFill>
        </p:spPr>
        <p:style>
          <a:lnRef idx="0">
            <a:schemeClr val="accent6"/>
          </a:lnRef>
          <a:fillRef idx="1002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Carro de transporte particular para </a:t>
            </a:r>
            <a:r>
              <a:rPr lang="pt-PT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PAR</a:t>
            </a:r>
            <a:endParaRPr lang="pt-PT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020" y="1844824"/>
            <a:ext cx="291632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68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3312368" cy="652934"/>
          </a:xfrm>
        </p:spPr>
        <p:txBody>
          <a:bodyPr>
            <a:normAutofit/>
          </a:bodyPr>
          <a:lstStyle/>
          <a:p>
            <a:pPr algn="l"/>
            <a:r>
              <a:rPr lang="pt-PT" sz="3200" dirty="0" smtClean="0"/>
              <a:t>Marketing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1252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dirty="0" smtClean="0"/>
              <a:t>“Par </a:t>
            </a:r>
            <a:r>
              <a:rPr lang="pt-PT" sz="2000" dirty="0" smtClean="0"/>
              <a:t>é Leve, </a:t>
            </a:r>
            <a:r>
              <a:rPr lang="pt-PT" sz="2000" dirty="0" smtClean="0"/>
              <a:t>PAR”.</a:t>
            </a:r>
            <a:endParaRPr lang="pt-PT" sz="2000" dirty="0" smtClean="0"/>
          </a:p>
          <a:p>
            <a:pPr marL="0" indent="0">
              <a:buNone/>
            </a:pPr>
            <a:r>
              <a:rPr lang="pt-PT" sz="2000" dirty="0" smtClean="0"/>
              <a:t>Impressão de logotipo no automóvel</a:t>
            </a:r>
          </a:p>
          <a:p>
            <a:pPr marL="0" indent="0">
              <a:buNone/>
            </a:pPr>
            <a:r>
              <a:rPr lang="pt-PT" sz="2000" dirty="0" smtClean="0"/>
              <a:t>Panfletos</a:t>
            </a:r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5272" y="321297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Consumo sustentável</a:t>
            </a:r>
            <a:endParaRPr lang="pt-PT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4005064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Organização  de viagens entre Casa  (Armazém) e bancas, de maneira a poupar recursos humanos e Energia com utilização de lâmpadas economizadoras, usando embalagens de plástico reciclável.</a:t>
            </a:r>
            <a:endParaRPr lang="pt-P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05264"/>
            <a:ext cx="901700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972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9510980"/>
              </p:ext>
            </p:extLst>
          </p:nvPr>
        </p:nvGraphicFramePr>
        <p:xfrm>
          <a:off x="111125" y="482600"/>
          <a:ext cx="8699500" cy="5670550"/>
        </p:xfrm>
        <a:graphic>
          <a:graphicData uri="http://schemas.openxmlformats.org/presentationml/2006/ole">
            <p:oleObj spid="_x0000_s6203" name="Documento" r:id="rId3" imgW="8716273" imgH="568030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255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6319" y="1953706"/>
            <a:ext cx="40862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38449" y="653653"/>
            <a:ext cx="5045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 smtClean="0"/>
              <a:t>Distribuição de funções</a:t>
            </a:r>
            <a:endParaRPr lang="pt-PT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08691" y="4372310"/>
            <a:ext cx="121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Venda</a:t>
            </a:r>
            <a:endParaRPr lang="pt-PT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282848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Banca de Corroios</a:t>
            </a:r>
            <a:endParaRPr lang="pt-PT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752788" y="2828488"/>
            <a:ext cx="1143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Banca do Pragal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909827" y="4411156"/>
            <a:ext cx="1143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/>
              <a:t>Venda</a:t>
            </a:r>
            <a:endParaRPr lang="pt-PT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139952" y="4553833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Reposição de stocks</a:t>
            </a:r>
          </a:p>
          <a:p>
            <a:r>
              <a:rPr lang="pt-PT" sz="2000" dirty="0" smtClean="0"/>
              <a:t>Distribuição às bancas</a:t>
            </a:r>
            <a:endParaRPr lang="pt-PT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70375"/>
            <a:ext cx="9017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16202" y="252426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Tiago</a:t>
            </a:r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054674" y="353637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João</a:t>
            </a:r>
            <a:endParaRPr lang="pt-PT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354624" y="2997765"/>
            <a:ext cx="72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Rui</a:t>
            </a:r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580112" y="2459156"/>
            <a:ext cx="904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 smtClean="0"/>
              <a:t>Rogério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680902" y="3536374"/>
            <a:ext cx="70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Paulo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3914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375</Words>
  <Application>Microsoft Office PowerPoint</Application>
  <PresentationFormat>Apresentação no Ecrã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2" baseType="lpstr">
      <vt:lpstr>Tema do Office</vt:lpstr>
      <vt:lpstr>Documento</vt:lpstr>
      <vt:lpstr>Diapositivo 1</vt:lpstr>
      <vt:lpstr>Empresa de Catering/Alimentação  </vt:lpstr>
      <vt:lpstr>Diapositivo 3</vt:lpstr>
      <vt:lpstr>Banca </vt:lpstr>
      <vt:lpstr>Diapositivo 5</vt:lpstr>
      <vt:lpstr>Diapositivo 6</vt:lpstr>
      <vt:lpstr>Marketing</vt:lpstr>
      <vt:lpstr>Diapositivo 8</vt:lpstr>
      <vt:lpstr>Diapositivo 9</vt:lpstr>
      <vt:lpstr>Projeção de vendas e ganhos/custos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</dc:creator>
  <cp:lastModifiedBy>Ana Paiva</cp:lastModifiedBy>
  <cp:revision>115</cp:revision>
  <dcterms:created xsi:type="dcterms:W3CDTF">2012-07-03T19:09:27Z</dcterms:created>
  <dcterms:modified xsi:type="dcterms:W3CDTF">2012-07-19T08:34:45Z</dcterms:modified>
</cp:coreProperties>
</file>