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uno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ao\EFA%20escolar\EFA%202&#186;%20ano\STC%203\tratamento%20dados%20questionario%20-%20joao%20cruz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ao\EFA%20escolar\EFA%202&#186;%20ano\STC%203\tratamento%20dados%20questionario%20-%20joao%20cruz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lha_de_C_lculo_do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dirty="0"/>
              <a:t>Qual dos pratos é menos </a:t>
            </a:r>
            <a:r>
              <a:rPr lang="pt-PT" dirty="0" smtClean="0"/>
              <a:t>saudável</a:t>
            </a:r>
            <a:endParaRPr lang="pt-PT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Folha1!$B$1</c:f>
              <c:strCache>
                <c:ptCount val="1"/>
                <c:pt idx="0">
                  <c:v>Qual dos pratos é menos saudavel</c:v>
                </c:pt>
              </c:strCache>
            </c:strRef>
          </c:tx>
          <c:invertIfNegative val="0"/>
          <c:cat>
            <c:strRef>
              <c:f>Folha1!$A$2:$A$5</c:f>
              <c:strCache>
                <c:ptCount val="4"/>
                <c:pt idx="0">
                  <c:v>salmão</c:v>
                </c:pt>
                <c:pt idx="1">
                  <c:v>borrego</c:v>
                </c:pt>
                <c:pt idx="2">
                  <c:v>pizza</c:v>
                </c:pt>
                <c:pt idx="3">
                  <c:v>bacalhau</c:v>
                </c:pt>
              </c:strCache>
            </c:strRef>
          </c:cat>
          <c:val>
            <c:numRef>
              <c:f>Folha1!$B$2:$B$5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7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7341952"/>
        <c:axId val="111173632"/>
        <c:axId val="0"/>
      </c:bar3DChart>
      <c:catAx>
        <c:axId val="157341952"/>
        <c:scaling>
          <c:orientation val="minMax"/>
        </c:scaling>
        <c:delete val="0"/>
        <c:axPos val="b"/>
        <c:majorTickMark val="out"/>
        <c:minorTickMark val="none"/>
        <c:tickLblPos val="nextTo"/>
        <c:crossAx val="111173632"/>
        <c:crosses val="autoZero"/>
        <c:auto val="1"/>
        <c:lblAlgn val="ctr"/>
        <c:lblOffset val="100"/>
        <c:noMultiLvlLbl val="0"/>
      </c:catAx>
      <c:valAx>
        <c:axId val="111173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3419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Folha1!$T$1</c:f>
              <c:strCache>
                <c:ptCount val="1"/>
                <c:pt idx="0">
                  <c:v>Após responder ao inquérito, considera que faz uma alimentação saudável?</c:v>
                </c:pt>
              </c:strCache>
            </c:strRef>
          </c:tx>
          <c:invertIfNegative val="0"/>
          <c:cat>
            <c:strRef>
              <c:f>Folha1!$S$2:$S$4</c:f>
              <c:strCache>
                <c:ptCount val="3"/>
                <c:pt idx="0">
                  <c:v>sim</c:v>
                </c:pt>
                <c:pt idx="1">
                  <c:v>não</c:v>
                </c:pt>
                <c:pt idx="2">
                  <c:v>talvez</c:v>
                </c:pt>
              </c:strCache>
            </c:strRef>
          </c:cat>
          <c:val>
            <c:numRef>
              <c:f>Folha1!$T$2:$T$4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824960"/>
        <c:axId val="118826496"/>
        <c:axId val="0"/>
      </c:bar3DChart>
      <c:catAx>
        <c:axId val="118824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8826496"/>
        <c:crosses val="autoZero"/>
        <c:auto val="1"/>
        <c:lblAlgn val="ctr"/>
        <c:lblOffset val="100"/>
        <c:noMultiLvlLbl val="0"/>
      </c:catAx>
      <c:valAx>
        <c:axId val="1188264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4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dirty="0"/>
              <a:t>Consome as suas </a:t>
            </a:r>
            <a:r>
              <a:rPr lang="pt-PT" dirty="0" smtClean="0"/>
              <a:t>refeições </a:t>
            </a:r>
            <a:r>
              <a:rPr lang="pt-PT" dirty="0"/>
              <a:t>com: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Folha1!$D$1</c:f>
              <c:strCache>
                <c:ptCount val="1"/>
                <c:pt idx="0">
                  <c:v>Consome as suas refeiçoes com:</c:v>
                </c:pt>
              </c:strCache>
            </c:strRef>
          </c:tx>
          <c:invertIfNegative val="0"/>
          <c:cat>
            <c:strRef>
              <c:f>Folha1!$C$2:$C$4</c:f>
              <c:strCache>
                <c:ptCount val="3"/>
                <c:pt idx="0">
                  <c:v>muito sal</c:v>
                </c:pt>
                <c:pt idx="1">
                  <c:v>meio termo</c:v>
                </c:pt>
                <c:pt idx="2">
                  <c:v>pouco</c:v>
                </c:pt>
              </c:strCache>
            </c:strRef>
          </c:cat>
          <c:val>
            <c:numRef>
              <c:f>Folha1!$D$2:$D$4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198592"/>
        <c:axId val="111200128"/>
        <c:axId val="0"/>
      </c:bar3DChart>
      <c:catAx>
        <c:axId val="111198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11200128"/>
        <c:crosses val="autoZero"/>
        <c:auto val="1"/>
        <c:lblAlgn val="ctr"/>
        <c:lblOffset val="100"/>
        <c:noMultiLvlLbl val="0"/>
      </c:catAx>
      <c:valAx>
        <c:axId val="111200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198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Folha1!$F$1</c:f>
              <c:strCache>
                <c:ptCount val="1"/>
                <c:pt idx="0">
                  <c:v>Cozinha mais vezes:</c:v>
                </c:pt>
              </c:strCache>
            </c:strRef>
          </c:tx>
          <c:invertIfNegative val="0"/>
          <c:cat>
            <c:strRef>
              <c:f>Folha1!$E$2:$E$5</c:f>
              <c:strCache>
                <c:ptCount val="4"/>
                <c:pt idx="0">
                  <c:v>grelhados</c:v>
                </c:pt>
                <c:pt idx="1">
                  <c:v>cozidos</c:v>
                </c:pt>
                <c:pt idx="2">
                  <c:v>fritos</c:v>
                </c:pt>
                <c:pt idx="3">
                  <c:v>outro</c:v>
                </c:pt>
              </c:strCache>
            </c:strRef>
          </c:cat>
          <c:val>
            <c:numRef>
              <c:f>Folha1!$F$2:$F$5</c:f>
              <c:numCache>
                <c:formatCode>General</c:formatCode>
                <c:ptCount val="4"/>
                <c:pt idx="0">
                  <c:v>9</c:v>
                </c:pt>
                <c:pt idx="1">
                  <c:v>6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1229184"/>
        <c:axId val="111230976"/>
        <c:axId val="0"/>
      </c:bar3DChart>
      <c:catAx>
        <c:axId val="111229184"/>
        <c:scaling>
          <c:orientation val="minMax"/>
        </c:scaling>
        <c:delete val="0"/>
        <c:axPos val="b"/>
        <c:majorTickMark val="out"/>
        <c:minorTickMark val="none"/>
        <c:tickLblPos val="nextTo"/>
        <c:crossAx val="111230976"/>
        <c:crosses val="autoZero"/>
        <c:auto val="1"/>
        <c:lblAlgn val="ctr"/>
        <c:lblOffset val="100"/>
        <c:noMultiLvlLbl val="0"/>
      </c:catAx>
      <c:valAx>
        <c:axId val="111230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2291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Folha1!$H$1</c:f>
              <c:strCache>
                <c:ptCount val="1"/>
                <c:pt idx="0">
                  <c:v>O que prefere consumir</c:v>
                </c:pt>
              </c:strCache>
            </c:strRef>
          </c:tx>
          <c:invertIfNegative val="0"/>
          <c:cat>
            <c:strRef>
              <c:f>Folha1!$G$2:$G$4</c:f>
              <c:strCache>
                <c:ptCount val="3"/>
                <c:pt idx="0">
                  <c:v>carne</c:v>
                </c:pt>
                <c:pt idx="1">
                  <c:v>peixe</c:v>
                </c:pt>
                <c:pt idx="2">
                  <c:v>igual quantidade</c:v>
                </c:pt>
              </c:strCache>
            </c:strRef>
          </c:cat>
          <c:val>
            <c:numRef>
              <c:f>Folha1!$H$2:$H$4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477760"/>
        <c:axId val="117479296"/>
        <c:axId val="0"/>
      </c:bar3DChart>
      <c:catAx>
        <c:axId val="1174777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7479296"/>
        <c:crosses val="autoZero"/>
        <c:auto val="1"/>
        <c:lblAlgn val="ctr"/>
        <c:lblOffset val="100"/>
        <c:noMultiLvlLbl val="0"/>
      </c:catAx>
      <c:valAx>
        <c:axId val="117479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4777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Folha1!$J$1</c:f>
              <c:strCache>
                <c:ptCount val="1"/>
                <c:pt idx="0">
                  <c:v>É consumidor de fast food?</c:v>
                </c:pt>
              </c:strCache>
            </c:strRef>
          </c:tx>
          <c:invertIfNegative val="0"/>
          <c:cat>
            <c:strRef>
              <c:f>Folha1!$I$2:$I$3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Folha1!$J$2:$J$3</c:f>
              <c:numCache>
                <c:formatCode>General</c:formatCode>
                <c:ptCount val="2"/>
                <c:pt idx="0">
                  <c:v>5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7845376"/>
        <c:axId val="117851264"/>
        <c:axId val="0"/>
      </c:bar3DChart>
      <c:catAx>
        <c:axId val="117845376"/>
        <c:scaling>
          <c:orientation val="minMax"/>
        </c:scaling>
        <c:delete val="0"/>
        <c:axPos val="b"/>
        <c:majorTickMark val="out"/>
        <c:minorTickMark val="none"/>
        <c:tickLblPos val="nextTo"/>
        <c:crossAx val="117851264"/>
        <c:crosses val="autoZero"/>
        <c:auto val="1"/>
        <c:lblAlgn val="ctr"/>
        <c:lblOffset val="100"/>
        <c:noMultiLvlLbl val="0"/>
      </c:catAx>
      <c:valAx>
        <c:axId val="117851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845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dirty="0"/>
              <a:t>O que faz </a:t>
            </a:r>
            <a:r>
              <a:rPr lang="pt-PT" dirty="0" smtClean="0"/>
              <a:t>após </a:t>
            </a:r>
            <a:r>
              <a:rPr lang="pt-PT" dirty="0"/>
              <a:t>as </a:t>
            </a:r>
            <a:r>
              <a:rPr lang="pt-PT" dirty="0" smtClean="0"/>
              <a:t>refeições</a:t>
            </a:r>
            <a:endParaRPr lang="pt-PT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Folha1!$L$1</c:f>
              <c:strCache>
                <c:ptCount val="1"/>
                <c:pt idx="0">
                  <c:v>O que faz apos as refeiçoes</c:v>
                </c:pt>
              </c:strCache>
            </c:strRef>
          </c:tx>
          <c:invertIfNegative val="0"/>
          <c:cat>
            <c:strRef>
              <c:f>Folha1!$K$2:$K$4</c:f>
              <c:strCache>
                <c:ptCount val="3"/>
                <c:pt idx="0">
                  <c:v>exercicio fisico</c:v>
                </c:pt>
                <c:pt idx="1">
                  <c:v>deitar ou sentar</c:v>
                </c:pt>
                <c:pt idx="2">
                  <c:v>andar um pouco</c:v>
                </c:pt>
              </c:strCache>
            </c:strRef>
          </c:cat>
          <c:val>
            <c:numRef>
              <c:f>Folha1!$L$2:$L$4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8533120"/>
        <c:axId val="158534656"/>
        <c:axId val="0"/>
      </c:bar3DChart>
      <c:catAx>
        <c:axId val="158533120"/>
        <c:scaling>
          <c:orientation val="minMax"/>
        </c:scaling>
        <c:delete val="0"/>
        <c:axPos val="b"/>
        <c:majorTickMark val="out"/>
        <c:minorTickMark val="none"/>
        <c:tickLblPos val="nextTo"/>
        <c:crossAx val="158534656"/>
        <c:crosses val="autoZero"/>
        <c:auto val="1"/>
        <c:lblAlgn val="ctr"/>
        <c:lblOffset val="100"/>
        <c:noMultiLvlLbl val="0"/>
      </c:catAx>
      <c:valAx>
        <c:axId val="158534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8533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PT" dirty="0"/>
              <a:t>Costuma acompanhar as </a:t>
            </a:r>
            <a:r>
              <a:rPr lang="pt-PT" dirty="0" smtClean="0"/>
              <a:t>refeições </a:t>
            </a:r>
            <a:r>
              <a:rPr lang="pt-PT" dirty="0"/>
              <a:t>com vegetais?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Folha1!$N$1</c:f>
              <c:strCache>
                <c:ptCount val="1"/>
                <c:pt idx="0">
                  <c:v>Costuma acompanhar as refeiçoes com vegetais?</c:v>
                </c:pt>
              </c:strCache>
            </c:strRef>
          </c:tx>
          <c:invertIfNegative val="0"/>
          <c:cat>
            <c:strRef>
              <c:f>Folha1!$M$2:$M$3</c:f>
              <c:strCache>
                <c:ptCount val="2"/>
                <c:pt idx="0">
                  <c:v>sim</c:v>
                </c:pt>
                <c:pt idx="1">
                  <c:v>não</c:v>
                </c:pt>
              </c:strCache>
            </c:strRef>
          </c:cat>
          <c:val>
            <c:numRef>
              <c:f>Folha1!$N$2:$N$3</c:f>
              <c:numCache>
                <c:formatCode>General</c:formatCode>
                <c:ptCount val="2"/>
                <c:pt idx="0">
                  <c:v>10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299456"/>
        <c:axId val="29300992"/>
        <c:axId val="0"/>
      </c:bar3DChart>
      <c:catAx>
        <c:axId val="29299456"/>
        <c:scaling>
          <c:orientation val="minMax"/>
        </c:scaling>
        <c:delete val="0"/>
        <c:axPos val="b"/>
        <c:majorTickMark val="out"/>
        <c:minorTickMark val="none"/>
        <c:tickLblPos val="nextTo"/>
        <c:crossAx val="29300992"/>
        <c:crosses val="autoZero"/>
        <c:auto val="1"/>
        <c:lblAlgn val="ctr"/>
        <c:lblOffset val="100"/>
        <c:noMultiLvlLbl val="0"/>
      </c:catAx>
      <c:valAx>
        <c:axId val="29300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29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Folha1!$P$1</c:f>
              <c:strCache>
                <c:ptCount val="1"/>
                <c:pt idx="0">
                  <c:v>Qual a quantidade de água que deve beber por dia?</c:v>
                </c:pt>
              </c:strCache>
            </c:strRef>
          </c:tx>
          <c:invertIfNegative val="0"/>
          <c:cat>
            <c:strRef>
              <c:f>Folha1!$O$2:$O$4</c:f>
              <c:strCache>
                <c:ptCount val="3"/>
                <c:pt idx="0">
                  <c:v>necessaria</c:v>
                </c:pt>
                <c:pt idx="1">
                  <c:v>1,5L</c:v>
                </c:pt>
                <c:pt idx="2">
                  <c:v>mais que 1,5L</c:v>
                </c:pt>
              </c:strCache>
            </c:strRef>
          </c:cat>
          <c:val>
            <c:numRef>
              <c:f>Folha1!$P$2:$P$4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321856"/>
        <c:axId val="117969280"/>
        <c:axId val="0"/>
      </c:bar3DChart>
      <c:catAx>
        <c:axId val="29321856"/>
        <c:scaling>
          <c:orientation val="minMax"/>
        </c:scaling>
        <c:delete val="0"/>
        <c:axPos val="b"/>
        <c:majorTickMark val="out"/>
        <c:minorTickMark val="none"/>
        <c:tickLblPos val="nextTo"/>
        <c:crossAx val="117969280"/>
        <c:crosses val="autoZero"/>
        <c:auto val="1"/>
        <c:lblAlgn val="ctr"/>
        <c:lblOffset val="100"/>
        <c:noMultiLvlLbl val="0"/>
      </c:catAx>
      <c:valAx>
        <c:axId val="11796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3218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Folha1!$R$1</c:f>
              <c:strCache>
                <c:ptCount val="1"/>
                <c:pt idx="0">
                  <c:v>Quantas peças de fruta consome por semana?</c:v>
                </c:pt>
              </c:strCache>
            </c:strRef>
          </c:tx>
          <c:invertIfNegative val="0"/>
          <c:cat>
            <c:strRef>
              <c:f>Folha1!$Q$2:$Q$4</c:f>
              <c:strCache>
                <c:ptCount val="3"/>
                <c:pt idx="0">
                  <c:v> 1 - 3</c:v>
                </c:pt>
                <c:pt idx="1">
                  <c:v> 4 - 6</c:v>
                </c:pt>
                <c:pt idx="2">
                  <c:v> + que 6</c:v>
                </c:pt>
              </c:strCache>
            </c:strRef>
          </c:cat>
          <c:val>
            <c:numRef>
              <c:f>Folha1!$R$2:$R$4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8028160"/>
        <c:axId val="118029696"/>
        <c:axId val="0"/>
      </c:bar3DChart>
      <c:catAx>
        <c:axId val="118028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18029696"/>
        <c:crosses val="autoZero"/>
        <c:auto val="1"/>
        <c:lblAlgn val="ctr"/>
        <c:lblOffset val="100"/>
        <c:noMultiLvlLbl val="0"/>
      </c:catAx>
      <c:valAx>
        <c:axId val="118029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028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6BC27-F280-4E5C-8725-4737FF744D66}" type="datetimeFigureOut">
              <a:rPr lang="pt-PT" smtClean="0"/>
              <a:pPr/>
              <a:t>04-07-2012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38F82-1892-42E2-A4D4-DB8354C97D9A}" type="slidenum">
              <a:rPr lang="pt-PT" smtClean="0"/>
              <a:pPr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600" y="260648"/>
            <a:ext cx="7772400" cy="1470025"/>
          </a:xfrm>
          <a:scene3d>
            <a:camera prst="perspectiveHeroicExtremeRightFacing"/>
            <a:lightRig rig="threePt" dir="t"/>
          </a:scene3d>
        </p:spPr>
        <p:txBody>
          <a:bodyPr/>
          <a:lstStyle/>
          <a:p>
            <a:r>
              <a:rPr lang="pt-PT" dirty="0" smtClean="0">
                <a:solidFill>
                  <a:schemeClr val="tx2">
                    <a:lumMod val="50000"/>
                  </a:schemeClr>
                </a:solidFill>
              </a:rPr>
              <a:t>Hábitos de Alimentação</a:t>
            </a:r>
            <a:endParaRPr lang="pt-PT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Imagem 5" descr="com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1916832"/>
            <a:ext cx="6840760" cy="3575068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959424" y="602128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Trabalho realizado por:  João Cruz, Rui Pinheiro, Paulo Santos e Sónia Batista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35696" y="1700808"/>
            <a:ext cx="4896544" cy="313932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Este trabalho feito em grupo foi uma boa oportunidade para perceber certas coisas que não entendia, desenvolvi mais o meu trabalho em </a:t>
            </a:r>
            <a:r>
              <a:rPr lang="pt-PT" sz="2000" dirty="0" err="1" smtClean="0"/>
              <a:t>power</a:t>
            </a:r>
            <a:r>
              <a:rPr lang="pt-PT" sz="2000" dirty="0" smtClean="0"/>
              <a:t> </a:t>
            </a:r>
            <a:r>
              <a:rPr lang="pt-PT" sz="2000" dirty="0" err="1" smtClean="0"/>
              <a:t>point</a:t>
            </a:r>
            <a:r>
              <a:rPr lang="pt-PT" sz="2000" dirty="0" smtClean="0"/>
              <a:t> e deu para conhecer certos hábitos de alimentação das pessoas do questionário.   </a:t>
            </a:r>
          </a:p>
          <a:p>
            <a:pPr algn="ctr"/>
            <a:endParaRPr lang="pt-PT" dirty="0"/>
          </a:p>
        </p:txBody>
      </p:sp>
      <p:sp>
        <p:nvSpPr>
          <p:cNvPr id="3" name="CaixaDeTexto 2"/>
          <p:cNvSpPr txBox="1"/>
          <p:nvPr/>
        </p:nvSpPr>
        <p:spPr>
          <a:xfrm>
            <a:off x="2915816" y="51621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>
                <a:solidFill>
                  <a:schemeClr val="accent1">
                    <a:lumMod val="50000"/>
                  </a:schemeClr>
                </a:solidFill>
              </a:rPr>
              <a:t>    Reflexão</a:t>
            </a:r>
            <a:endParaRPr lang="pt-PT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1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ção de Conteúdo 4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pt-PT" dirty="0" smtClean="0"/>
              <a:t>    Este trabalho pretende  avaliar os hábitos alimentares das pessoas, para isso foram entregues 15 inquéritos aos formandos para obter uma amostra dos hábitos alimentares da população Portuguesa.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43808" y="1268760"/>
            <a:ext cx="3456384" cy="400110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pt-PT" sz="2000" b="1" dirty="0" smtClean="0"/>
              <a:t>Quantas refeições faz por dia?</a:t>
            </a:r>
            <a:endParaRPr lang="pt-PT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76692" y="2573501"/>
            <a:ext cx="3273494" cy="1107996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sz="2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Em média as pessoas entrevistadas fazem 3 refeições por dia. </a:t>
            </a:r>
            <a:endParaRPr lang="pt-PT" sz="22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76056" y="2912056"/>
            <a:ext cx="3744416" cy="76944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sz="2200" b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 </a:t>
            </a:r>
            <a:r>
              <a:rPr lang="pt-PT" sz="2200" b="1" dirty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mediana do estudo efetuado é </a:t>
            </a:r>
            <a:r>
              <a:rPr lang="pt-PT" sz="2200" b="1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3.</a:t>
            </a:r>
            <a:endParaRPr lang="pt-PT" sz="2200" b="1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220758" y="4810859"/>
            <a:ext cx="4608512" cy="4308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PT" sz="2200" dirty="0" smtClean="0"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 moda do trabalho feito é de 3.</a:t>
            </a:r>
            <a:endParaRPr lang="pt-PT" sz="2200" dirty="0"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74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739999111"/>
              </p:ext>
            </p:extLst>
          </p:nvPr>
        </p:nvGraphicFramePr>
        <p:xfrm>
          <a:off x="0" y="0"/>
          <a:ext cx="6012160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957973255"/>
              </p:ext>
            </p:extLst>
          </p:nvPr>
        </p:nvGraphicFramePr>
        <p:xfrm>
          <a:off x="4499992" y="2996953"/>
          <a:ext cx="4644008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5831632" y="548680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Neste gráfico observa-se </a:t>
            </a:r>
            <a:r>
              <a:rPr lang="pt-PT" dirty="0" smtClean="0"/>
              <a:t>um empate entre a pizza e o bacalhau para a pergunta qual dos pratos é menos saudável.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971600" y="4509120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 gráfico mostra que   </a:t>
            </a:r>
            <a:r>
              <a:rPr lang="pt-PT" dirty="0" smtClean="0"/>
              <a:t>10 pessoas disseram que consomem as refeições com pouco sal</a:t>
            </a:r>
            <a:endParaRPr lang="pt-PT" dirty="0"/>
          </a:p>
        </p:txBody>
      </p:sp>
      <p:sp>
        <p:nvSpPr>
          <p:cNvPr id="2" name="Seta para a esquerda 1"/>
          <p:cNvSpPr/>
          <p:nvPr/>
        </p:nvSpPr>
        <p:spPr>
          <a:xfrm>
            <a:off x="4644008" y="980728"/>
            <a:ext cx="118762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eta para a direita 2"/>
          <p:cNvSpPr/>
          <p:nvPr/>
        </p:nvSpPr>
        <p:spPr>
          <a:xfrm>
            <a:off x="3563888" y="4941168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895646"/>
              </p:ext>
            </p:extLst>
          </p:nvPr>
        </p:nvGraphicFramePr>
        <p:xfrm>
          <a:off x="323528" y="116632"/>
          <a:ext cx="53285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717561"/>
              </p:ext>
            </p:extLst>
          </p:nvPr>
        </p:nvGraphicFramePr>
        <p:xfrm>
          <a:off x="3923928" y="3573016"/>
          <a:ext cx="5185802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868144" y="620688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 gráfico mostra que 9 </a:t>
            </a:r>
            <a:r>
              <a:rPr lang="pt-PT" dirty="0" smtClean="0"/>
              <a:t>pessoas cozinham mais vezes grelhados, 6 cozidos, 3 fritos e 2 outras preferem cozinhar de outra forma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3568" y="4005064"/>
            <a:ext cx="2304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 </a:t>
            </a:r>
            <a:r>
              <a:rPr lang="pt-PT" dirty="0" smtClean="0"/>
              <a:t> gráfico demonstra que 7 </a:t>
            </a:r>
            <a:r>
              <a:rPr lang="pt-PT" dirty="0" smtClean="0"/>
              <a:t>pessoas preferem consumir igual quantidade de peixe e carne enquanto que 4 preferem carne e outras 4 preferem peixe</a:t>
            </a:r>
            <a:endParaRPr lang="pt-PT" dirty="0"/>
          </a:p>
        </p:txBody>
      </p:sp>
      <p:sp>
        <p:nvSpPr>
          <p:cNvPr id="2" name="Seta para a direita 1"/>
          <p:cNvSpPr/>
          <p:nvPr/>
        </p:nvSpPr>
        <p:spPr>
          <a:xfrm>
            <a:off x="3059832" y="4941168"/>
            <a:ext cx="864096" cy="2180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eta para a esquerda 2"/>
          <p:cNvSpPr/>
          <p:nvPr/>
        </p:nvSpPr>
        <p:spPr>
          <a:xfrm>
            <a:off x="4726834" y="1196752"/>
            <a:ext cx="1008112" cy="3414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284200"/>
              </p:ext>
            </p:extLst>
          </p:nvPr>
        </p:nvGraphicFramePr>
        <p:xfrm>
          <a:off x="323528" y="188640"/>
          <a:ext cx="532859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433848"/>
              </p:ext>
            </p:extLst>
          </p:nvPr>
        </p:nvGraphicFramePr>
        <p:xfrm>
          <a:off x="3851920" y="2852936"/>
          <a:ext cx="5184576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868144" y="892599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/>
              <a:t>E</a:t>
            </a:r>
            <a:r>
              <a:rPr lang="pt-PT" dirty="0" smtClean="0"/>
              <a:t>ste gráfico demonstra que 10 </a:t>
            </a:r>
            <a:r>
              <a:rPr lang="pt-PT" dirty="0" smtClean="0"/>
              <a:t>pessoas dizem não consumir </a:t>
            </a:r>
            <a:r>
              <a:rPr lang="pt-PT" dirty="0" err="1" smtClean="0"/>
              <a:t>fast</a:t>
            </a:r>
            <a:r>
              <a:rPr lang="pt-PT" dirty="0" smtClean="0"/>
              <a:t> </a:t>
            </a:r>
            <a:r>
              <a:rPr lang="pt-PT" dirty="0" err="1" smtClean="0"/>
              <a:t>food</a:t>
            </a:r>
            <a:r>
              <a:rPr lang="pt-PT" dirty="0" smtClean="0"/>
              <a:t> enquanto que 4 consomem.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755576" y="4077072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</a:t>
            </a:r>
            <a:r>
              <a:rPr lang="pt-PT" dirty="0" smtClean="0"/>
              <a:t> gráfico mostra que 10 </a:t>
            </a:r>
            <a:r>
              <a:rPr lang="pt-PT" dirty="0" smtClean="0"/>
              <a:t>pessoas andam depois da refeições , 5 deitam-se ou sentam-se e nenhuma faz exercício físico.</a:t>
            </a:r>
            <a:endParaRPr lang="pt-PT" dirty="0"/>
          </a:p>
        </p:txBody>
      </p:sp>
      <p:sp>
        <p:nvSpPr>
          <p:cNvPr id="2" name="Seta para a esquerda 1"/>
          <p:cNvSpPr/>
          <p:nvPr/>
        </p:nvSpPr>
        <p:spPr>
          <a:xfrm>
            <a:off x="4932040" y="1268760"/>
            <a:ext cx="936104" cy="36250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eta para a direita 2"/>
          <p:cNvSpPr/>
          <p:nvPr/>
        </p:nvSpPr>
        <p:spPr>
          <a:xfrm>
            <a:off x="3203848" y="450912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39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8610906"/>
              </p:ext>
            </p:extLst>
          </p:nvPr>
        </p:nvGraphicFramePr>
        <p:xfrm>
          <a:off x="323528" y="260648"/>
          <a:ext cx="499142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16638"/>
              </p:ext>
            </p:extLst>
          </p:nvPr>
        </p:nvGraphicFramePr>
        <p:xfrm>
          <a:off x="3635896" y="3284984"/>
          <a:ext cx="5184576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6444208" y="1065803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 gráfico indica que 10 </a:t>
            </a:r>
            <a:r>
              <a:rPr lang="pt-PT" dirty="0" smtClean="0"/>
              <a:t>pessoas costumam acompanhar as refeições com vegetais e 5 delas não comem vegetais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467544" y="4149080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</a:t>
            </a:r>
            <a:r>
              <a:rPr lang="pt-PT" dirty="0" smtClean="0"/>
              <a:t> gráfico indica que 6 </a:t>
            </a:r>
            <a:r>
              <a:rPr lang="pt-PT" dirty="0" smtClean="0"/>
              <a:t>pessoas  bebem mais de 1,5L de água por dia, 5 bebem 1,5L e 4 bebem a quantidade que acham necessária.</a:t>
            </a:r>
            <a:endParaRPr lang="pt-PT" dirty="0"/>
          </a:p>
        </p:txBody>
      </p:sp>
      <p:sp>
        <p:nvSpPr>
          <p:cNvPr id="2" name="Seta para a direita 1"/>
          <p:cNvSpPr/>
          <p:nvPr/>
        </p:nvSpPr>
        <p:spPr>
          <a:xfrm>
            <a:off x="3059832" y="450912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eta para a esquerda 2"/>
          <p:cNvSpPr/>
          <p:nvPr/>
        </p:nvSpPr>
        <p:spPr>
          <a:xfrm>
            <a:off x="5508104" y="1412776"/>
            <a:ext cx="79208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2502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02902"/>
              </p:ext>
            </p:extLst>
          </p:nvPr>
        </p:nvGraphicFramePr>
        <p:xfrm>
          <a:off x="395536" y="332656"/>
          <a:ext cx="5328592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324269"/>
              </p:ext>
            </p:extLst>
          </p:nvPr>
        </p:nvGraphicFramePr>
        <p:xfrm>
          <a:off x="3563888" y="3429000"/>
          <a:ext cx="5328592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228184" y="1268760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 gráfico mostra que 8 </a:t>
            </a:r>
            <a:r>
              <a:rPr lang="pt-PT" dirty="0" smtClean="0"/>
              <a:t>pessoas dizem que talvez tenham uma refeição saudável, 3 não sabem e 4 dizem que sim.</a:t>
            </a:r>
            <a:endParaRPr lang="pt-PT" dirty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4293096"/>
            <a:ext cx="2304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Este</a:t>
            </a:r>
            <a:r>
              <a:rPr lang="pt-PT" dirty="0" smtClean="0"/>
              <a:t> gráfico demonstra que 5 </a:t>
            </a:r>
            <a:r>
              <a:rPr lang="pt-PT" dirty="0" smtClean="0"/>
              <a:t>pessoas comem de 1 a 3 peças de fruta, 5 de 4 a 6 peças e 5 comem mais do 6. </a:t>
            </a:r>
            <a:endParaRPr lang="pt-PT" dirty="0"/>
          </a:p>
        </p:txBody>
      </p:sp>
      <p:sp>
        <p:nvSpPr>
          <p:cNvPr id="2" name="Seta para a esquerda 1"/>
          <p:cNvSpPr/>
          <p:nvPr/>
        </p:nvSpPr>
        <p:spPr>
          <a:xfrm>
            <a:off x="4932040" y="1700808"/>
            <a:ext cx="129614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Seta para a direita 5"/>
          <p:cNvSpPr/>
          <p:nvPr/>
        </p:nvSpPr>
        <p:spPr>
          <a:xfrm>
            <a:off x="2915816" y="5170259"/>
            <a:ext cx="792088" cy="346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368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319114" y="739800"/>
            <a:ext cx="6696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 dirty="0" smtClean="0"/>
              <a:t>Conclusão </a:t>
            </a:r>
          </a:p>
          <a:p>
            <a:endParaRPr lang="pt-PT" sz="3200" dirty="0"/>
          </a:p>
          <a:p>
            <a:endParaRPr lang="pt-PT" sz="3200" dirty="0" smtClean="0"/>
          </a:p>
          <a:p>
            <a:pPr algn="just">
              <a:lnSpc>
                <a:spcPct val="150000"/>
              </a:lnSpc>
            </a:pPr>
            <a:r>
              <a:rPr lang="pt-PT" sz="3200" dirty="0"/>
              <a:t> </a:t>
            </a:r>
            <a:r>
              <a:rPr lang="pt-PT" sz="3200" dirty="0" smtClean="0"/>
              <a:t>Após a avaliação deste questionário pode observar-se que as pessoas ainda não têm uma ideia concreta do que seria uma alimentação saudável.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128491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348</TotalTime>
  <Words>433</Words>
  <Application>Microsoft Office PowerPoint</Application>
  <PresentationFormat>Apresentação no Ecrã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Tema do Office</vt:lpstr>
      <vt:lpstr>Hábitos de Alimentação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bbb</dc:title>
  <dc:creator>joao</dc:creator>
  <cp:lastModifiedBy>Aluno</cp:lastModifiedBy>
  <cp:revision>34</cp:revision>
  <dcterms:created xsi:type="dcterms:W3CDTF">2012-05-30T20:45:01Z</dcterms:created>
  <dcterms:modified xsi:type="dcterms:W3CDTF">2012-07-04T21:24:39Z</dcterms:modified>
</cp:coreProperties>
</file>